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70" r:id="rId8"/>
    <p:sldId id="271" r:id="rId9"/>
    <p:sldId id="261"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4" d="100"/>
          <a:sy n="94" d="100"/>
        </p:scale>
        <p:origin x="1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C852-CBF3-46AD-8DFC-DA0D3ED20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B97529-F128-48B4-A42D-ACDAAEA65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6D7FDB-1349-4F01-B41B-25F4A81B3C51}"/>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A9FAEA3F-301B-4D28-A728-09E563F9E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246FF-4B5A-4EEA-93F1-3D35D7CA0E45}"/>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69809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768A-0B33-4613-8103-43C5D2DDD1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2057E6-08CD-4786-AE10-DED6D3F58A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FE1BD-B930-4E3A-983A-563E6F004C3F}"/>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FFA449E8-351C-4FBD-951E-CF9FC08C5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CC91-EF46-4B3D-9381-06923BA927CE}"/>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054863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7F809-43C8-47AD-AB32-DDC74A567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61719-C105-4EC2-AD07-F9729D9051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2E876-B0A7-4F53-9310-15D8CDDBA43D}"/>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39F4CF7C-3C36-4E14-99A0-D26FC4C32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07116-3AB6-4608-BDA3-552D1A2414BA}"/>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129953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21D8-38F0-4D61-A633-EE338A2B0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FA97F4-640E-45B0-9C01-9A79694F51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78963-8C35-471A-8F28-C7F270E17940}"/>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C5854944-FB1E-4FC6-ADCF-EDBD1BAE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2EC17-4E30-4B70-9726-61D532ECE45B}"/>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18733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A0F7-8A1E-4FC1-9624-D9D69064C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295C42-F266-4CE1-AE92-E49FFC2260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31C81-16FF-4FF9-A2BE-E3E0B0D2EB30}"/>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B4EECB11-49BE-43E8-B9B0-5CF72643C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B5185-3B50-42E1-ACEF-BB4E0BA3702A}"/>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415312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77D4-451C-46D9-9812-9124CDAE8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3EB0C-5211-48F0-B096-50BE98696B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185500-5B4C-4AEA-BDCD-A93F99F77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A32BB6-34CB-4312-9A86-E50908005183}"/>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6" name="Footer Placeholder 5">
            <a:extLst>
              <a:ext uri="{FF2B5EF4-FFF2-40B4-BE49-F238E27FC236}">
                <a16:creationId xmlns:a16="http://schemas.microsoft.com/office/drawing/2014/main" id="{48C1387E-CDA3-4DB8-ADAA-84064DBD5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07F0F-1400-4DAC-901D-C86460B6B39F}"/>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3742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D84-35E2-4AE8-833B-C087C747D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1CD2D-A000-4270-B114-38E49A4B6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1955B-87DA-4EC6-80C8-0D40117D6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FEA0AB-6F91-49A0-ACA8-6119CDD53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9E18C-2E3D-4E6A-ABDF-B3A8BD5EF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FFE7-B0AA-49D6-B24A-713A8B89A3DC}"/>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8" name="Footer Placeholder 7">
            <a:extLst>
              <a:ext uri="{FF2B5EF4-FFF2-40B4-BE49-F238E27FC236}">
                <a16:creationId xmlns:a16="http://schemas.microsoft.com/office/drawing/2014/main" id="{F4EDB80B-83F0-4DC3-9D48-C29C18428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F2ACA-1EFB-4894-9F1C-EB7A41100F42}"/>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80507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EB1C-7252-4EF7-B9AA-B79D9D5207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6E2DE9-2D34-4F2B-9859-B2D7261E3C4F}"/>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4" name="Footer Placeholder 3">
            <a:extLst>
              <a:ext uri="{FF2B5EF4-FFF2-40B4-BE49-F238E27FC236}">
                <a16:creationId xmlns:a16="http://schemas.microsoft.com/office/drawing/2014/main" id="{7559F07F-22A5-4CD5-9D7A-2F78DC3C3F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D5E4B-8E4C-49C0-BEB6-1BF598491EEE}"/>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11772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4BAF5-4663-466D-83E6-4D0B9EE8AAF2}"/>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3" name="Footer Placeholder 2">
            <a:extLst>
              <a:ext uri="{FF2B5EF4-FFF2-40B4-BE49-F238E27FC236}">
                <a16:creationId xmlns:a16="http://schemas.microsoft.com/office/drawing/2014/main" id="{EC9AA3BA-49B2-497B-91BC-CA08990889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E47520-931C-47AE-B480-2C4EAB6C4566}"/>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196033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9ECC-6074-4BD5-9E67-BCB42F686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B98C3E-898D-4457-86D2-21DD592C1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950EC-9F23-4B5C-9A25-6906236A4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127D3-76D0-46A9-AD13-99D0F14480FA}"/>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6" name="Footer Placeholder 5">
            <a:extLst>
              <a:ext uri="{FF2B5EF4-FFF2-40B4-BE49-F238E27FC236}">
                <a16:creationId xmlns:a16="http://schemas.microsoft.com/office/drawing/2014/main" id="{F35C672F-E5D1-40AB-83E9-B665D235D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48BE9-94C9-49F4-B32E-BDDC765AFBD1}"/>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94304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D403-94C6-4E54-8BD7-1907593AF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1F5567-AD76-4ACB-B109-4CD940E5ED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0C78A4-44EE-49C1-B251-2238B924A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7BE04-2C17-49AB-BFA4-4DB8FA5026FF}"/>
              </a:ext>
            </a:extLst>
          </p:cNvPr>
          <p:cNvSpPr>
            <a:spLocks noGrp="1"/>
          </p:cNvSpPr>
          <p:nvPr>
            <p:ph type="dt" sz="half" idx="10"/>
          </p:nvPr>
        </p:nvSpPr>
        <p:spPr/>
        <p:txBody>
          <a:bodyPr/>
          <a:lstStyle/>
          <a:p>
            <a:fld id="{D0B89A7E-441E-4086-BE8B-827AC1709B38}" type="datetimeFigureOut">
              <a:rPr lang="en-US" smtClean="0"/>
              <a:t>12/7/2020</a:t>
            </a:fld>
            <a:endParaRPr lang="en-US"/>
          </a:p>
        </p:txBody>
      </p:sp>
      <p:sp>
        <p:nvSpPr>
          <p:cNvPr id="6" name="Footer Placeholder 5">
            <a:extLst>
              <a:ext uri="{FF2B5EF4-FFF2-40B4-BE49-F238E27FC236}">
                <a16:creationId xmlns:a16="http://schemas.microsoft.com/office/drawing/2014/main" id="{3369FEEA-54D6-4CBA-9B82-A3CAAA543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0660C-EAAB-49E6-ACFB-C9AA93C51131}"/>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30912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B8BEA-3618-40AC-ABD5-88BD2D182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BB64B7-B465-4AAD-8E8C-F46E0F95BE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DC33C-DC5D-478C-8406-7112EDA221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89A7E-441E-4086-BE8B-827AC1709B38}" type="datetimeFigureOut">
              <a:rPr lang="en-US" smtClean="0"/>
              <a:t>12/7/2020</a:t>
            </a:fld>
            <a:endParaRPr lang="en-US"/>
          </a:p>
        </p:txBody>
      </p:sp>
      <p:sp>
        <p:nvSpPr>
          <p:cNvPr id="5" name="Footer Placeholder 4">
            <a:extLst>
              <a:ext uri="{FF2B5EF4-FFF2-40B4-BE49-F238E27FC236}">
                <a16:creationId xmlns:a16="http://schemas.microsoft.com/office/drawing/2014/main" id="{3942F285-0C63-4D0A-A686-7A22954BE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527D13-7F4F-4C96-8C1F-14232B69C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7260A-A58D-4ABB-8138-45C0FDD976CC}" type="slidenum">
              <a:rPr lang="en-US" smtClean="0"/>
              <a:t>‹#›</a:t>
            </a:fld>
            <a:endParaRPr lang="en-US"/>
          </a:p>
        </p:txBody>
      </p:sp>
    </p:spTree>
    <p:extLst>
      <p:ext uri="{BB962C8B-B14F-4D97-AF65-F5344CB8AC3E}">
        <p14:creationId xmlns:p14="http://schemas.microsoft.com/office/powerpoint/2010/main" val="112180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B817C84-4739-46FA-93B2-8B0EC4BD3E2B}"/>
              </a:ext>
            </a:extLst>
          </p:cNvPr>
          <p:cNvSpPr>
            <a:spLocks noGrp="1"/>
          </p:cNvSpPr>
          <p:nvPr>
            <p:ph type="ctrTitle"/>
          </p:nvPr>
        </p:nvSpPr>
        <p:spPr>
          <a:xfrm>
            <a:off x="3315031" y="1380754"/>
            <a:ext cx="5561938" cy="2513516"/>
          </a:xfrm>
        </p:spPr>
        <p:txBody>
          <a:bodyPr>
            <a:normAutofit/>
          </a:bodyPr>
          <a:lstStyle/>
          <a:p>
            <a:br>
              <a:rPr lang="en-US" sz="2900">
                <a:solidFill>
                  <a:srgbClr val="FFFFFF"/>
                </a:solidFill>
              </a:rPr>
            </a:br>
            <a:r>
              <a:rPr lang="en-US" sz="2900" b="1">
                <a:solidFill>
                  <a:srgbClr val="FFFFFF"/>
                </a:solidFill>
              </a:rPr>
              <a:t>Applied Data Science Capstone</a:t>
            </a:r>
            <a:br>
              <a:rPr lang="en-US" sz="2900" b="1">
                <a:solidFill>
                  <a:srgbClr val="FFFFFF"/>
                </a:solidFill>
              </a:rPr>
            </a:br>
            <a:r>
              <a:rPr lang="en-US" sz="2900" b="1" i="1">
                <a:solidFill>
                  <a:srgbClr val="FFFFFF"/>
                </a:solidFill>
              </a:rPr>
              <a:t>Final Project </a:t>
            </a:r>
            <a:br>
              <a:rPr lang="en-US" sz="2900" b="1" i="1">
                <a:solidFill>
                  <a:srgbClr val="FFFFFF"/>
                </a:solidFill>
              </a:rPr>
            </a:br>
            <a:r>
              <a:rPr lang="en-US" sz="2900" b="1" i="1">
                <a:solidFill>
                  <a:srgbClr val="FFFFFF"/>
                </a:solidFill>
              </a:rPr>
              <a:t>Battle of the Neighborhoods</a:t>
            </a:r>
            <a:br>
              <a:rPr lang="en-US" sz="2900" b="1">
                <a:solidFill>
                  <a:srgbClr val="FFFFFF"/>
                </a:solidFill>
              </a:rPr>
            </a:br>
            <a:r>
              <a:rPr lang="en-US" sz="2900" b="1">
                <a:solidFill>
                  <a:srgbClr val="FFFFFF"/>
                </a:solidFill>
              </a:rPr>
              <a:t>  </a:t>
            </a:r>
            <a:br>
              <a:rPr lang="en-US" sz="2900" b="1">
                <a:solidFill>
                  <a:srgbClr val="FFFFFF"/>
                </a:solidFill>
              </a:rPr>
            </a:br>
            <a:r>
              <a:rPr lang="en-US" sz="2900" b="1">
                <a:solidFill>
                  <a:srgbClr val="FFFFFF"/>
                </a:solidFill>
              </a:rPr>
              <a:t>Exploring New York City</a:t>
            </a:r>
            <a:endParaRPr lang="en-US" sz="2900">
              <a:solidFill>
                <a:srgbClr val="FFFFFF"/>
              </a:solidFill>
            </a:endParaRPr>
          </a:p>
        </p:txBody>
      </p:sp>
      <p:sp>
        <p:nvSpPr>
          <p:cNvPr id="3" name="Subtitle 2">
            <a:extLst>
              <a:ext uri="{FF2B5EF4-FFF2-40B4-BE49-F238E27FC236}">
                <a16:creationId xmlns:a16="http://schemas.microsoft.com/office/drawing/2014/main" id="{5B89B7C3-5389-4394-BCC3-BDD34E49E5B4}"/>
              </a:ext>
            </a:extLst>
          </p:cNvPr>
          <p:cNvSpPr>
            <a:spLocks noGrp="1"/>
          </p:cNvSpPr>
          <p:nvPr>
            <p:ph type="subTitle" idx="1"/>
          </p:nvPr>
        </p:nvSpPr>
        <p:spPr>
          <a:xfrm>
            <a:off x="3315031" y="4076802"/>
            <a:ext cx="5561938" cy="1534587"/>
          </a:xfrm>
        </p:spPr>
        <p:txBody>
          <a:bodyPr>
            <a:normAutofit/>
          </a:bodyPr>
          <a:lstStyle/>
          <a:p>
            <a:endParaRPr lang="en-US">
              <a:solidFill>
                <a:srgbClr val="FFFFFF"/>
              </a:solidFill>
            </a:endParaRPr>
          </a:p>
          <a:p>
            <a:r>
              <a:rPr lang="en-US">
                <a:solidFill>
                  <a:srgbClr val="FFFFFF"/>
                </a:solidFill>
              </a:rPr>
              <a:t>By: Dawn Tran</a:t>
            </a:r>
          </a:p>
          <a:p>
            <a:r>
              <a:rPr lang="en-US">
                <a:solidFill>
                  <a:srgbClr val="FFFFFF"/>
                </a:solidFill>
              </a:rPr>
              <a:t>December 2020</a:t>
            </a:r>
          </a:p>
        </p:txBody>
      </p:sp>
      <p:sp>
        <p:nvSpPr>
          <p:cNvPr id="14" name="Arc 13">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Oval 15">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44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Hotels Map</a:t>
            </a:r>
          </a:p>
        </p:txBody>
      </p:sp>
      <p:sp>
        <p:nvSpPr>
          <p:cNvPr id="4" name="Content Placeholder 3">
            <a:extLst>
              <a:ext uri="{FF2B5EF4-FFF2-40B4-BE49-F238E27FC236}">
                <a16:creationId xmlns:a16="http://schemas.microsoft.com/office/drawing/2014/main" id="{7E79CF89-F108-45B2-9DCC-F57F2CF656C6}"/>
              </a:ext>
            </a:extLst>
          </p:cNvPr>
          <p:cNvSpPr>
            <a:spLocks noGrp="1"/>
          </p:cNvSpPr>
          <p:nvPr>
            <p:ph idx="1"/>
          </p:nvPr>
        </p:nvSpPr>
        <p:spPr>
          <a:xfrm>
            <a:off x="4864100" y="341641"/>
            <a:ext cx="6675627" cy="1690359"/>
          </a:xfrm>
        </p:spPr>
        <p:txBody>
          <a:bodyPr anchor="ctr">
            <a:normAutofit/>
          </a:bodyPr>
          <a:lstStyle/>
          <a:p>
            <a:r>
              <a:rPr lang="en-US" sz="2000"/>
              <a:t>Here is the example of the Manhattan map that has the hotel locations on it</a:t>
            </a:r>
          </a:p>
          <a:p>
            <a:endParaRPr lang="en-US" sz="2000"/>
          </a:p>
        </p:txBody>
      </p:sp>
      <p:sp>
        <p:nvSpPr>
          <p:cNvPr id="13"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1B442B2-CF96-4BA0-890F-00214F7EAEC1}"/>
              </a:ext>
            </a:extLst>
          </p:cNvPr>
          <p:cNvPicPr/>
          <p:nvPr/>
        </p:nvPicPr>
        <p:blipFill rotWithShape="1">
          <a:blip r:embed="rId2"/>
          <a:srcRect t="17461" b="29124"/>
          <a:stretch/>
        </p:blipFill>
        <p:spPr>
          <a:xfrm>
            <a:off x="2184401" y="2742910"/>
            <a:ext cx="7823199" cy="3343043"/>
          </a:xfrm>
          <a:prstGeom prst="rect">
            <a:avLst/>
          </a:prstGeom>
        </p:spPr>
      </p:pic>
    </p:spTree>
    <p:extLst>
      <p:ext uri="{BB962C8B-B14F-4D97-AF65-F5344CB8AC3E}">
        <p14:creationId xmlns:p14="http://schemas.microsoft.com/office/powerpoint/2010/main" val="221289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Restaurants Data</a:t>
            </a:r>
          </a:p>
        </p:txBody>
      </p:sp>
      <p:sp>
        <p:nvSpPr>
          <p:cNvPr id="4" name="Content Placeholder 3">
            <a:extLst>
              <a:ext uri="{FF2B5EF4-FFF2-40B4-BE49-F238E27FC236}">
                <a16:creationId xmlns:a16="http://schemas.microsoft.com/office/drawing/2014/main" id="{E786F3EC-5928-4DD7-8AAB-6157F5AD346E}"/>
              </a:ext>
            </a:extLst>
          </p:cNvPr>
          <p:cNvSpPr>
            <a:spLocks noGrp="1"/>
          </p:cNvSpPr>
          <p:nvPr>
            <p:ph idx="1"/>
          </p:nvPr>
        </p:nvSpPr>
        <p:spPr>
          <a:xfrm>
            <a:off x="4864100" y="341641"/>
            <a:ext cx="6675627" cy="1690359"/>
          </a:xfrm>
        </p:spPr>
        <p:txBody>
          <a:bodyPr anchor="ctr">
            <a:normAutofit/>
          </a:bodyPr>
          <a:lstStyle/>
          <a:p>
            <a:r>
              <a:rPr lang="en-US" sz="2000"/>
              <a:t>Here is the example of a list of restaurants that were collected from FourSquared API</a:t>
            </a:r>
          </a:p>
          <a:p>
            <a:r>
              <a:rPr lang="en-US" sz="2000"/>
              <a:t>There are many different types of food chain for tourists to choose</a:t>
            </a:r>
          </a:p>
          <a:p>
            <a:endParaRPr lang="en-US" sz="2000"/>
          </a:p>
          <a:p>
            <a:endParaRPr lang="en-US" sz="200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A5125C3-D2E3-41B8-8664-A2600796880A}"/>
              </a:ext>
            </a:extLst>
          </p:cNvPr>
          <p:cNvPicPr/>
          <p:nvPr/>
        </p:nvPicPr>
        <p:blipFill rotWithShape="1">
          <a:blip r:embed="rId2"/>
          <a:srcRect l="11660" r="-2" b="-2"/>
          <a:stretch/>
        </p:blipFill>
        <p:spPr>
          <a:xfrm>
            <a:off x="2184401" y="2742910"/>
            <a:ext cx="7823199" cy="3343043"/>
          </a:xfrm>
          <a:prstGeom prst="rect">
            <a:avLst/>
          </a:prstGeom>
        </p:spPr>
      </p:pic>
    </p:spTree>
    <p:extLst>
      <p:ext uri="{BB962C8B-B14F-4D97-AF65-F5344CB8AC3E}">
        <p14:creationId xmlns:p14="http://schemas.microsoft.com/office/powerpoint/2010/main" val="2924188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Restaurants Map</a:t>
            </a:r>
          </a:p>
        </p:txBody>
      </p:sp>
      <p:sp>
        <p:nvSpPr>
          <p:cNvPr id="4" name="Content Placeholder 3">
            <a:extLst>
              <a:ext uri="{FF2B5EF4-FFF2-40B4-BE49-F238E27FC236}">
                <a16:creationId xmlns:a16="http://schemas.microsoft.com/office/drawing/2014/main" id="{FA8AFC9C-4A97-43DD-A9C8-02477FCFC5B3}"/>
              </a:ext>
            </a:extLst>
          </p:cNvPr>
          <p:cNvSpPr>
            <a:spLocks noGrp="1"/>
          </p:cNvSpPr>
          <p:nvPr>
            <p:ph idx="1"/>
          </p:nvPr>
        </p:nvSpPr>
        <p:spPr>
          <a:xfrm>
            <a:off x="4864100" y="341641"/>
            <a:ext cx="6675627" cy="1690359"/>
          </a:xfrm>
        </p:spPr>
        <p:txBody>
          <a:bodyPr anchor="ctr">
            <a:normAutofit/>
          </a:bodyPr>
          <a:lstStyle/>
          <a:p>
            <a:r>
              <a:rPr lang="en-US" sz="2000" dirty="0"/>
              <a:t>Here is the example of the Manhattan map that has the restaurant locations on it</a:t>
            </a:r>
          </a:p>
          <a:p>
            <a:endParaRPr lang="en-US" sz="2000" dirty="0"/>
          </a:p>
        </p:txBody>
      </p:sp>
      <p:sp>
        <p:nvSpPr>
          <p:cNvPr id="18" name="Rectangle 17">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693FA37-DB58-4838-B011-F928E30150D5}"/>
              </a:ext>
            </a:extLst>
          </p:cNvPr>
          <p:cNvPicPr/>
          <p:nvPr/>
        </p:nvPicPr>
        <p:blipFill rotWithShape="1">
          <a:blip r:embed="rId2"/>
          <a:srcRect t="17653" b="29264"/>
          <a:stretch/>
        </p:blipFill>
        <p:spPr>
          <a:xfrm>
            <a:off x="2184401" y="2742910"/>
            <a:ext cx="7823199" cy="3343043"/>
          </a:xfrm>
          <a:prstGeom prst="rect">
            <a:avLst/>
          </a:prstGeom>
        </p:spPr>
      </p:pic>
    </p:spTree>
    <p:extLst>
      <p:ext uri="{BB962C8B-B14F-4D97-AF65-F5344CB8AC3E}">
        <p14:creationId xmlns:p14="http://schemas.microsoft.com/office/powerpoint/2010/main" val="189170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Coffee Shops Data</a:t>
            </a:r>
          </a:p>
        </p:txBody>
      </p:sp>
      <p:sp>
        <p:nvSpPr>
          <p:cNvPr id="4" name="Content Placeholder 3">
            <a:extLst>
              <a:ext uri="{FF2B5EF4-FFF2-40B4-BE49-F238E27FC236}">
                <a16:creationId xmlns:a16="http://schemas.microsoft.com/office/drawing/2014/main" id="{9D38B718-540D-4D34-8D9B-0A92E0C37F9E}"/>
              </a:ext>
            </a:extLst>
          </p:cNvPr>
          <p:cNvSpPr>
            <a:spLocks noGrp="1"/>
          </p:cNvSpPr>
          <p:nvPr>
            <p:ph idx="1"/>
          </p:nvPr>
        </p:nvSpPr>
        <p:spPr>
          <a:xfrm>
            <a:off x="4864100" y="341641"/>
            <a:ext cx="6675627" cy="1690359"/>
          </a:xfrm>
        </p:spPr>
        <p:txBody>
          <a:bodyPr anchor="ctr">
            <a:normAutofit/>
          </a:bodyPr>
          <a:lstStyle/>
          <a:p>
            <a:r>
              <a:rPr lang="en-US" sz="2000"/>
              <a:t>There are also many coffee shops around Manhattan area for tourists to enjoy</a:t>
            </a:r>
          </a:p>
          <a:p>
            <a:r>
              <a:rPr lang="en-US" sz="2000"/>
              <a:t>Here is the example of a list of coffee shops nearby</a:t>
            </a:r>
          </a:p>
          <a:p>
            <a:endParaRPr lang="en-US" sz="2000"/>
          </a:p>
        </p:txBody>
      </p:sp>
      <p:sp>
        <p:nvSpPr>
          <p:cNvPr id="24" name="Rectangle 2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92BD902-4853-4B7B-9DB5-FFD4296ADB27}"/>
              </a:ext>
            </a:extLst>
          </p:cNvPr>
          <p:cNvPicPr/>
          <p:nvPr/>
        </p:nvPicPr>
        <p:blipFill rotWithShape="1">
          <a:blip r:embed="rId2"/>
          <a:srcRect l="3469" r="1" b="1"/>
          <a:stretch/>
        </p:blipFill>
        <p:spPr>
          <a:xfrm>
            <a:off x="1580241" y="2687278"/>
            <a:ext cx="8486887" cy="3443753"/>
          </a:xfrm>
          <a:prstGeom prst="rect">
            <a:avLst/>
          </a:prstGeom>
        </p:spPr>
      </p:pic>
    </p:spTree>
    <p:extLst>
      <p:ext uri="{BB962C8B-B14F-4D97-AF65-F5344CB8AC3E}">
        <p14:creationId xmlns:p14="http://schemas.microsoft.com/office/powerpoint/2010/main" val="1066553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Coffee Shops Map</a:t>
            </a:r>
          </a:p>
        </p:txBody>
      </p:sp>
      <p:sp>
        <p:nvSpPr>
          <p:cNvPr id="4" name="Content Placeholder 3">
            <a:extLst>
              <a:ext uri="{FF2B5EF4-FFF2-40B4-BE49-F238E27FC236}">
                <a16:creationId xmlns:a16="http://schemas.microsoft.com/office/drawing/2014/main" id="{AD489510-6CC8-4E61-AB80-F93FE5A22E9A}"/>
              </a:ext>
            </a:extLst>
          </p:cNvPr>
          <p:cNvSpPr>
            <a:spLocks noGrp="1"/>
          </p:cNvSpPr>
          <p:nvPr>
            <p:ph idx="1"/>
          </p:nvPr>
        </p:nvSpPr>
        <p:spPr>
          <a:xfrm>
            <a:off x="4864100" y="341641"/>
            <a:ext cx="6675627" cy="1690359"/>
          </a:xfrm>
        </p:spPr>
        <p:txBody>
          <a:bodyPr anchor="ctr">
            <a:normAutofit/>
          </a:bodyPr>
          <a:lstStyle/>
          <a:p>
            <a:r>
              <a:rPr lang="en-US" sz="2000"/>
              <a:t>Here is the example of the Manhattan map that has all coffee shop locations on it</a:t>
            </a:r>
          </a:p>
          <a:p>
            <a:endParaRPr lang="en-US" sz="200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C4DDEF8-034B-45FD-BBF7-16B8C8584731}"/>
              </a:ext>
            </a:extLst>
          </p:cNvPr>
          <p:cNvPicPr/>
          <p:nvPr/>
        </p:nvPicPr>
        <p:blipFill rotWithShape="1">
          <a:blip r:embed="rId2"/>
          <a:srcRect t="21674" b="21349"/>
          <a:stretch/>
        </p:blipFill>
        <p:spPr>
          <a:xfrm>
            <a:off x="2184401" y="2742910"/>
            <a:ext cx="7823199" cy="3343043"/>
          </a:xfrm>
          <a:prstGeom prst="rect">
            <a:avLst/>
          </a:prstGeom>
        </p:spPr>
      </p:pic>
    </p:spTree>
    <p:extLst>
      <p:ext uri="{BB962C8B-B14F-4D97-AF65-F5344CB8AC3E}">
        <p14:creationId xmlns:p14="http://schemas.microsoft.com/office/powerpoint/2010/main" val="83799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596FF-0931-42ED-B578-673D06C91F68}"/>
              </a:ext>
            </a:extLst>
          </p:cNvPr>
          <p:cNvSpPr>
            <a:spLocks noGrp="1"/>
          </p:cNvSpPr>
          <p:nvPr>
            <p:ph type="title"/>
          </p:nvPr>
        </p:nvSpPr>
        <p:spPr>
          <a:xfrm>
            <a:off x="686834" y="1153572"/>
            <a:ext cx="3200400" cy="4461163"/>
          </a:xfrm>
        </p:spPr>
        <p:txBody>
          <a:bodyPr>
            <a:normAutofit/>
          </a:bodyPr>
          <a:lstStyle/>
          <a:p>
            <a:r>
              <a:rPr lang="en-US" b="1">
                <a:solidFill>
                  <a:srgbClr val="FFFFFF"/>
                </a:solidFill>
              </a:rPr>
              <a:t>Results and Discussion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1C34884-8893-45D9-AD13-0F8D264718AB}"/>
              </a:ext>
            </a:extLst>
          </p:cNvPr>
          <p:cNvSpPr>
            <a:spLocks noGrp="1"/>
          </p:cNvSpPr>
          <p:nvPr>
            <p:ph idx="1"/>
          </p:nvPr>
        </p:nvSpPr>
        <p:spPr>
          <a:xfrm>
            <a:off x="4447308" y="591344"/>
            <a:ext cx="6906491" cy="5585619"/>
          </a:xfrm>
        </p:spPr>
        <p:txBody>
          <a:bodyPr anchor="ctr">
            <a:normAutofit lnSpcReduction="10000"/>
          </a:bodyPr>
          <a:lstStyle/>
          <a:p>
            <a:pPr lvl="0"/>
            <a:r>
              <a:rPr lang="en-US" dirty="0"/>
              <a:t>16 Hotels were found nearby Manhattan borough of New York City</a:t>
            </a:r>
          </a:p>
          <a:p>
            <a:pPr lvl="0"/>
            <a:r>
              <a:rPr lang="en-US" dirty="0"/>
              <a:t>50 Restaurants were found nearby Manhattan, they are all different variety and diversity of the food chains to choose from, such as Japanese, Mexican, Chinese, Italian and etc..</a:t>
            </a:r>
          </a:p>
          <a:p>
            <a:pPr lvl="0"/>
            <a:r>
              <a:rPr lang="en-US" dirty="0"/>
              <a:t>27 Coffee shops were found nearby Manhattan</a:t>
            </a:r>
          </a:p>
          <a:p>
            <a:r>
              <a:rPr lang="en-US" dirty="0"/>
              <a:t>There are plenty of choices for tourists to choose from while they are planning a trip to Manhattan of New York City</a:t>
            </a:r>
          </a:p>
          <a:p>
            <a:r>
              <a:rPr lang="en-US" dirty="0"/>
              <a:t>These information will be very helpful for tourists to plan their trips</a:t>
            </a:r>
          </a:p>
        </p:txBody>
      </p:sp>
    </p:spTree>
    <p:extLst>
      <p:ext uri="{BB962C8B-B14F-4D97-AF65-F5344CB8AC3E}">
        <p14:creationId xmlns:p14="http://schemas.microsoft.com/office/powerpoint/2010/main" val="359110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E0E88-1DB7-4B7F-90DA-93133C586143}"/>
              </a:ext>
            </a:extLst>
          </p:cNvPr>
          <p:cNvSpPr>
            <a:spLocks noGrp="1"/>
          </p:cNvSpPr>
          <p:nvPr>
            <p:ph type="title"/>
          </p:nvPr>
        </p:nvSpPr>
        <p:spPr>
          <a:xfrm>
            <a:off x="686834" y="1153572"/>
            <a:ext cx="3200400" cy="4461163"/>
          </a:xfrm>
        </p:spPr>
        <p:txBody>
          <a:bodyPr>
            <a:normAutofit/>
          </a:bodyPr>
          <a:lstStyle/>
          <a:p>
            <a:r>
              <a:rPr lang="en-US" b="1">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5166CAD-F89F-4419-8AD1-0C6E60EDDAD3}"/>
              </a:ext>
            </a:extLst>
          </p:cNvPr>
          <p:cNvSpPr>
            <a:spLocks noGrp="1"/>
          </p:cNvSpPr>
          <p:nvPr>
            <p:ph idx="1"/>
          </p:nvPr>
        </p:nvSpPr>
        <p:spPr>
          <a:xfrm>
            <a:off x="4447308" y="591344"/>
            <a:ext cx="6906491" cy="5585619"/>
          </a:xfrm>
        </p:spPr>
        <p:txBody>
          <a:bodyPr anchor="ctr">
            <a:normAutofit/>
          </a:bodyPr>
          <a:lstStyle/>
          <a:p>
            <a:r>
              <a:rPr lang="en-US" dirty="0"/>
              <a:t>With these data, travel agents be able to provide all the information to their clients prior to their trip. Hence, tourists can be able to save some of their time and efforts from searching information on their own and be able to enjoy their stay and have a great time visiting Manhattan, New York City.</a:t>
            </a:r>
          </a:p>
          <a:p>
            <a:endParaRPr lang="en-US" dirty="0"/>
          </a:p>
        </p:txBody>
      </p:sp>
    </p:spTree>
    <p:extLst>
      <p:ext uri="{BB962C8B-B14F-4D97-AF65-F5344CB8AC3E}">
        <p14:creationId xmlns:p14="http://schemas.microsoft.com/office/powerpoint/2010/main" val="48588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Manhattan skyline, New York City, United States Photo">
            <a:extLst>
              <a:ext uri="{FF2B5EF4-FFF2-40B4-BE49-F238E27FC236}">
                <a16:creationId xmlns:a16="http://schemas.microsoft.com/office/drawing/2014/main" id="{D77C6245-C9AC-4422-BF9E-889B7D6CFB8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9929"/>
          <a:stretch/>
        </p:blipFill>
        <p:spPr bwMode="auto">
          <a:xfrm>
            <a:off x="20" y="10"/>
            <a:ext cx="12191981" cy="6857990"/>
          </a:xfrm>
          <a:prstGeom prst="rect">
            <a:avLst/>
          </a:prstGeom>
          <a:noFill/>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D8362F-C3D9-4D16-9293-8ECA0F6638A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t>New York City</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4491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7BBE60-48C2-41AB-8A1F-4C4ECB98A6F3}"/>
              </a:ext>
            </a:extLst>
          </p:cNvPr>
          <p:cNvSpPr>
            <a:spLocks noGrp="1"/>
          </p:cNvSpPr>
          <p:nvPr>
            <p:ph type="title"/>
          </p:nvPr>
        </p:nvSpPr>
        <p:spPr>
          <a:xfrm>
            <a:off x="686834" y="1153572"/>
            <a:ext cx="3200400" cy="4461163"/>
          </a:xfrm>
        </p:spPr>
        <p:txBody>
          <a:bodyPr>
            <a:normAutofit/>
          </a:bodyPr>
          <a:lstStyle/>
          <a:p>
            <a:r>
              <a:rPr lang="en-US" b="1">
                <a:solidFill>
                  <a:srgbClr val="FFFFFF"/>
                </a:solidFill>
              </a:rPr>
              <a:t>Business Problem</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E456957-9CE7-48B0-9F12-68C6CDD21987}"/>
              </a:ext>
            </a:extLst>
          </p:cNvPr>
          <p:cNvSpPr>
            <a:spLocks noGrp="1"/>
          </p:cNvSpPr>
          <p:nvPr>
            <p:ph idx="1"/>
          </p:nvPr>
        </p:nvSpPr>
        <p:spPr>
          <a:xfrm>
            <a:off x="4447308" y="591344"/>
            <a:ext cx="6906491" cy="5585619"/>
          </a:xfrm>
        </p:spPr>
        <p:txBody>
          <a:bodyPr anchor="ctr">
            <a:normAutofit/>
          </a:bodyPr>
          <a:lstStyle/>
          <a:p>
            <a:r>
              <a:rPr lang="en-US" sz="2400"/>
              <a:t>Due to this demand and the growth of the travel accommodation, Travel agency starting a project of preparing a list of hotels, restaurants, coffee shops along with the name, address, location and the map for their clients.  So that their clients can be prepare prior to their visits and know to what to do and where to go when they arrived in New York City – the City that never sleep.</a:t>
            </a:r>
          </a:p>
          <a:p>
            <a:r>
              <a:rPr lang="en-US" sz="2400"/>
              <a:t>This project is particularly useful for those visitors / tourists that is the first-time visiting New York City or a re-visit after many years</a:t>
            </a:r>
          </a:p>
          <a:p>
            <a:r>
              <a:rPr lang="en-US" sz="2400"/>
              <a:t>This is specifying for Manhattan borough of New York City, since it  attracted most of the tourists every year.</a:t>
            </a:r>
          </a:p>
          <a:p>
            <a:endParaRPr lang="en-US" sz="2400"/>
          </a:p>
        </p:txBody>
      </p:sp>
    </p:spTree>
    <p:extLst>
      <p:ext uri="{BB962C8B-B14F-4D97-AF65-F5344CB8AC3E}">
        <p14:creationId xmlns:p14="http://schemas.microsoft.com/office/powerpoint/2010/main" val="402211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FE7F7-AD77-4096-A064-B48D30970322}"/>
              </a:ext>
            </a:extLst>
          </p:cNvPr>
          <p:cNvSpPr>
            <a:spLocks noGrp="1"/>
          </p:cNvSpPr>
          <p:nvPr>
            <p:ph type="title"/>
          </p:nvPr>
        </p:nvSpPr>
        <p:spPr>
          <a:xfrm>
            <a:off x="686834" y="1153572"/>
            <a:ext cx="3200400" cy="4461163"/>
          </a:xfrm>
        </p:spPr>
        <p:txBody>
          <a:bodyPr>
            <a:normAutofit/>
          </a:bodyPr>
          <a:lstStyle/>
          <a:p>
            <a:r>
              <a:rPr lang="en-US" b="1">
                <a:solidFill>
                  <a:srgbClr val="FFFFFF"/>
                </a:solidFill>
              </a:rPr>
              <a:t>Data</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24F201-2028-41F5-88E2-881FEFDB6E55}"/>
              </a:ext>
            </a:extLst>
          </p:cNvPr>
          <p:cNvSpPr>
            <a:spLocks noGrp="1"/>
          </p:cNvSpPr>
          <p:nvPr>
            <p:ph idx="1"/>
          </p:nvPr>
        </p:nvSpPr>
        <p:spPr>
          <a:xfrm>
            <a:off x="4447308" y="591344"/>
            <a:ext cx="6906491" cy="5585619"/>
          </a:xfrm>
        </p:spPr>
        <p:txBody>
          <a:bodyPr anchor="ctr">
            <a:normAutofit/>
          </a:bodyPr>
          <a:lstStyle/>
          <a:p>
            <a:r>
              <a:rPr lang="en-US" sz="2400" b="1"/>
              <a:t>Data required</a:t>
            </a:r>
          </a:p>
          <a:p>
            <a:pPr>
              <a:buFontTx/>
              <a:buChar char="-"/>
            </a:pPr>
            <a:r>
              <a:rPr lang="en-US" sz="2400"/>
              <a:t>List of borough and neighborhoods of New York City</a:t>
            </a:r>
          </a:p>
          <a:p>
            <a:pPr>
              <a:buFontTx/>
              <a:buChar char="-"/>
            </a:pPr>
            <a:r>
              <a:rPr lang="en-US" sz="2400"/>
              <a:t>Latitude and Longitude coordinates of those neighborhoods</a:t>
            </a:r>
          </a:p>
          <a:p>
            <a:pPr>
              <a:buFontTx/>
              <a:buChar char="-"/>
            </a:pPr>
            <a:r>
              <a:rPr lang="en-US" sz="2400"/>
              <a:t>Venue data, particularly data that related to hotels, restaurants and coffee shops</a:t>
            </a:r>
          </a:p>
          <a:p>
            <a:pPr>
              <a:buFontTx/>
              <a:buChar char="-"/>
            </a:pPr>
            <a:endParaRPr lang="en-US" sz="2400"/>
          </a:p>
          <a:p>
            <a:r>
              <a:rPr lang="en-US" sz="2400" b="1"/>
              <a:t>Sources of data</a:t>
            </a:r>
          </a:p>
          <a:p>
            <a:pPr marL="0" indent="0">
              <a:buNone/>
            </a:pPr>
            <a:r>
              <a:rPr lang="en-US" sz="2400"/>
              <a:t>- Open source dataset of New York City: </a:t>
            </a:r>
            <a:r>
              <a:rPr lang="en-US" sz="2400">
                <a:hlinkClick r:id="rId2"/>
              </a:rPr>
              <a:t>https://cocl.us/new_York_dataset</a:t>
            </a:r>
            <a:endParaRPr lang="en-US" sz="2400"/>
          </a:p>
          <a:p>
            <a:pPr marL="0" indent="0">
              <a:buNone/>
            </a:pPr>
            <a:r>
              <a:rPr lang="en-US" sz="2400"/>
              <a:t>- Geocoder package for latitude and longitude coordinates</a:t>
            </a:r>
          </a:p>
          <a:p>
            <a:pPr marL="0" indent="0">
              <a:buNone/>
            </a:pPr>
            <a:r>
              <a:rPr lang="en-US" sz="2400"/>
              <a:t>- Foursquare API for venue data</a:t>
            </a:r>
          </a:p>
          <a:p>
            <a:endParaRPr lang="en-US" sz="2400"/>
          </a:p>
          <a:p>
            <a:endParaRPr lang="en-US" sz="2400"/>
          </a:p>
          <a:p>
            <a:endParaRPr lang="en-US" sz="2400"/>
          </a:p>
        </p:txBody>
      </p:sp>
    </p:spTree>
    <p:extLst>
      <p:ext uri="{BB962C8B-B14F-4D97-AF65-F5344CB8AC3E}">
        <p14:creationId xmlns:p14="http://schemas.microsoft.com/office/powerpoint/2010/main" val="134751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56A9E-7457-404E-A730-9E4186FE1D29}"/>
              </a:ext>
            </a:extLst>
          </p:cNvPr>
          <p:cNvSpPr>
            <a:spLocks noGrp="1"/>
          </p:cNvSpPr>
          <p:nvPr>
            <p:ph type="title"/>
          </p:nvPr>
        </p:nvSpPr>
        <p:spPr>
          <a:xfrm>
            <a:off x="686834" y="1153572"/>
            <a:ext cx="3200400" cy="4461163"/>
          </a:xfrm>
        </p:spPr>
        <p:txBody>
          <a:bodyPr>
            <a:normAutofit/>
          </a:bodyPr>
          <a:lstStyle/>
          <a:p>
            <a:r>
              <a:rPr lang="en-US" b="1">
                <a:solidFill>
                  <a:srgbClr val="FFFFFF"/>
                </a:solidFill>
              </a:rPr>
              <a:t>Methodology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762F9A4-BA4E-49F6-A350-12F9C21DD621}"/>
              </a:ext>
            </a:extLst>
          </p:cNvPr>
          <p:cNvSpPr>
            <a:spLocks noGrp="1"/>
          </p:cNvSpPr>
          <p:nvPr>
            <p:ph idx="1"/>
          </p:nvPr>
        </p:nvSpPr>
        <p:spPr>
          <a:xfrm>
            <a:off x="4447308" y="591344"/>
            <a:ext cx="6906491" cy="5585619"/>
          </a:xfrm>
        </p:spPr>
        <p:txBody>
          <a:bodyPr anchor="ctr">
            <a:normAutofit/>
          </a:bodyPr>
          <a:lstStyle/>
          <a:p>
            <a:r>
              <a:rPr lang="en-US" dirty="0"/>
              <a:t>Collect the data from </a:t>
            </a:r>
            <a:r>
              <a:rPr lang="en-US" dirty="0">
                <a:hlinkClick r:id="rId2"/>
              </a:rPr>
              <a:t>https://cocl.us/new_york_dataset</a:t>
            </a:r>
            <a:r>
              <a:rPr lang="en-US" dirty="0"/>
              <a:t>, clean and process the data into a </a:t>
            </a:r>
            <a:r>
              <a:rPr lang="en-US" dirty="0" err="1"/>
              <a:t>dataframe</a:t>
            </a:r>
            <a:r>
              <a:rPr lang="en-US" dirty="0"/>
              <a:t>. Which included neighborhoods, along with latitude and longitude of Manhattan, New York City.</a:t>
            </a:r>
          </a:p>
          <a:p>
            <a:r>
              <a:rPr lang="en-US" dirty="0"/>
              <a:t>Using </a:t>
            </a:r>
            <a:r>
              <a:rPr lang="en-US" dirty="0" err="1"/>
              <a:t>FourSquare</a:t>
            </a:r>
            <a:r>
              <a:rPr lang="en-US" dirty="0"/>
              <a:t> API, searching the query for a list of hotels, restaurants and coffee shops within 1000 meters around Manhattan area.</a:t>
            </a:r>
          </a:p>
          <a:p>
            <a:r>
              <a:rPr lang="en-US" dirty="0"/>
              <a:t>Convert the data in to </a:t>
            </a:r>
            <a:r>
              <a:rPr lang="en-US" dirty="0" err="1"/>
              <a:t>dataframe</a:t>
            </a:r>
            <a:endParaRPr lang="en-US" dirty="0"/>
          </a:p>
          <a:p>
            <a:r>
              <a:rPr lang="en-US" dirty="0"/>
              <a:t>Visualize the data into a graph by using python matplotlib libraries</a:t>
            </a:r>
          </a:p>
          <a:p>
            <a:endParaRPr lang="en-US" dirty="0"/>
          </a:p>
        </p:txBody>
      </p:sp>
    </p:spTree>
    <p:extLst>
      <p:ext uri="{BB962C8B-B14F-4D97-AF65-F5344CB8AC3E}">
        <p14:creationId xmlns:p14="http://schemas.microsoft.com/office/powerpoint/2010/main" val="361601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234B81F-6008-43AC-BC59-FBC836A3F635}"/>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Exploring Manhattan Borough</a:t>
            </a:r>
          </a:p>
        </p:txBody>
      </p:sp>
      <p:sp>
        <p:nvSpPr>
          <p:cNvPr id="3" name="Content Placeholder 2">
            <a:extLst>
              <a:ext uri="{FF2B5EF4-FFF2-40B4-BE49-F238E27FC236}">
                <a16:creationId xmlns:a16="http://schemas.microsoft.com/office/drawing/2014/main" id="{B847FD19-0F85-4745-8CDB-67448FD23048}"/>
              </a:ext>
            </a:extLst>
          </p:cNvPr>
          <p:cNvSpPr>
            <a:spLocks noGrp="1"/>
          </p:cNvSpPr>
          <p:nvPr>
            <p:ph idx="1"/>
          </p:nvPr>
        </p:nvSpPr>
        <p:spPr>
          <a:xfrm>
            <a:off x="1424904" y="2494450"/>
            <a:ext cx="4053545" cy="3563159"/>
          </a:xfrm>
        </p:spPr>
        <p:txBody>
          <a:bodyPr>
            <a:normAutofit/>
          </a:bodyPr>
          <a:lstStyle/>
          <a:p>
            <a:r>
              <a:rPr lang="en-US" sz="2400"/>
              <a:t>Since this project is concentrating in Manhattan area, so let’s look at the data of this borough including the latitude and longitude of each neighborhoods</a:t>
            </a:r>
          </a:p>
          <a:p>
            <a:r>
              <a:rPr lang="en-US" sz="2400"/>
              <a:t>Here is the example of the list of data for Manhattan</a:t>
            </a:r>
          </a:p>
          <a:p>
            <a:endParaRPr lang="en-US" sz="2400"/>
          </a:p>
        </p:txBody>
      </p:sp>
      <p:pic>
        <p:nvPicPr>
          <p:cNvPr id="4" name="Picture 3">
            <a:extLst>
              <a:ext uri="{FF2B5EF4-FFF2-40B4-BE49-F238E27FC236}">
                <a16:creationId xmlns:a16="http://schemas.microsoft.com/office/drawing/2014/main" id="{432C379B-E4AB-462C-B79B-701C7A81D2FB}"/>
              </a:ext>
            </a:extLst>
          </p:cNvPr>
          <p:cNvPicPr/>
          <p:nvPr/>
        </p:nvPicPr>
        <p:blipFill rotWithShape="1">
          <a:blip r:embed="rId2"/>
          <a:srcRect l="15110" r="16496" b="3"/>
          <a:stretch/>
        </p:blipFill>
        <p:spPr>
          <a:xfrm>
            <a:off x="6098892" y="2492376"/>
            <a:ext cx="4802404" cy="3563372"/>
          </a:xfrm>
          <a:prstGeom prst="rect">
            <a:avLst/>
          </a:prstGeom>
        </p:spPr>
      </p:pic>
    </p:spTree>
    <p:extLst>
      <p:ext uri="{BB962C8B-B14F-4D97-AF65-F5344CB8AC3E}">
        <p14:creationId xmlns:p14="http://schemas.microsoft.com/office/powerpoint/2010/main" val="111639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7DE7F9F-6449-4BBA-BA1B-192BF096ACE8}"/>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Exploring Manhattan Borough – Cont.</a:t>
            </a:r>
          </a:p>
        </p:txBody>
      </p:sp>
      <p:sp>
        <p:nvSpPr>
          <p:cNvPr id="3" name="Content Placeholder 2">
            <a:extLst>
              <a:ext uri="{FF2B5EF4-FFF2-40B4-BE49-F238E27FC236}">
                <a16:creationId xmlns:a16="http://schemas.microsoft.com/office/drawing/2014/main" id="{D8B95E8B-328A-4A0A-B7C1-F342E5402A05}"/>
              </a:ext>
            </a:extLst>
          </p:cNvPr>
          <p:cNvSpPr>
            <a:spLocks noGrp="1"/>
          </p:cNvSpPr>
          <p:nvPr>
            <p:ph idx="1"/>
          </p:nvPr>
        </p:nvSpPr>
        <p:spPr>
          <a:xfrm>
            <a:off x="1424904" y="2494450"/>
            <a:ext cx="4053545" cy="3563159"/>
          </a:xfrm>
        </p:spPr>
        <p:txBody>
          <a:bodyPr>
            <a:normAutofit/>
          </a:bodyPr>
          <a:lstStyle/>
          <a:p>
            <a:r>
              <a:rPr lang="en-US" sz="2400"/>
              <a:t>Here is map of Manhattan borough for tourists to get familiar with</a:t>
            </a:r>
          </a:p>
          <a:p>
            <a:endParaRPr lang="en-US" sz="2400"/>
          </a:p>
        </p:txBody>
      </p:sp>
      <p:pic>
        <p:nvPicPr>
          <p:cNvPr id="4" name="Picture 3">
            <a:extLst>
              <a:ext uri="{FF2B5EF4-FFF2-40B4-BE49-F238E27FC236}">
                <a16:creationId xmlns:a16="http://schemas.microsoft.com/office/drawing/2014/main" id="{A9988C20-2B9C-4A14-9671-557C1A802E8C}"/>
              </a:ext>
            </a:extLst>
          </p:cNvPr>
          <p:cNvPicPr/>
          <p:nvPr/>
        </p:nvPicPr>
        <p:blipFill rotWithShape="1">
          <a:blip r:embed="rId2"/>
          <a:srcRect l="889" r="19931" b="-2"/>
          <a:stretch/>
        </p:blipFill>
        <p:spPr>
          <a:xfrm>
            <a:off x="6098892" y="2492376"/>
            <a:ext cx="4802404" cy="3563372"/>
          </a:xfrm>
          <a:prstGeom prst="rect">
            <a:avLst/>
          </a:prstGeom>
        </p:spPr>
      </p:pic>
    </p:spTree>
    <p:extLst>
      <p:ext uri="{BB962C8B-B14F-4D97-AF65-F5344CB8AC3E}">
        <p14:creationId xmlns:p14="http://schemas.microsoft.com/office/powerpoint/2010/main" val="426695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D8B02-A90D-4EE7-BD06-1DA0A9CB5BFE}"/>
              </a:ext>
            </a:extLst>
          </p:cNvPr>
          <p:cNvSpPr>
            <a:spLocks noGrp="1"/>
          </p:cNvSpPr>
          <p:nvPr>
            <p:ph type="title"/>
          </p:nvPr>
        </p:nvSpPr>
        <p:spPr>
          <a:xfrm>
            <a:off x="686834" y="1153572"/>
            <a:ext cx="3200400" cy="4461163"/>
          </a:xfrm>
        </p:spPr>
        <p:txBody>
          <a:bodyPr>
            <a:normAutofit/>
          </a:bodyPr>
          <a:lstStyle/>
          <a:p>
            <a:r>
              <a:rPr lang="en-US" b="1">
                <a:solidFill>
                  <a:srgbClr val="FFFFFF"/>
                </a:solidFill>
              </a:rPr>
              <a:t>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9F6ADB-264A-4BCD-9B9C-FE8A989F524D}"/>
              </a:ext>
            </a:extLst>
          </p:cNvPr>
          <p:cNvSpPr>
            <a:spLocks noGrp="1"/>
          </p:cNvSpPr>
          <p:nvPr>
            <p:ph idx="1"/>
          </p:nvPr>
        </p:nvSpPr>
        <p:spPr>
          <a:xfrm>
            <a:off x="4447308" y="591344"/>
            <a:ext cx="6906491" cy="5585619"/>
          </a:xfrm>
        </p:spPr>
        <p:txBody>
          <a:bodyPr anchor="ctr">
            <a:normAutofit/>
          </a:bodyPr>
          <a:lstStyle/>
          <a:p>
            <a:r>
              <a:rPr lang="en-US" err="1"/>
              <a:t>FourSquare</a:t>
            </a:r>
            <a:r>
              <a:rPr lang="en-US"/>
              <a:t> API was used as a source for collecting venue data, particular venues that are related to hotel, restaurant and coffee shop near by Manhattan area</a:t>
            </a:r>
          </a:p>
          <a:p>
            <a:r>
              <a:rPr lang="en-US"/>
              <a:t>List of hotels, restaurants and coffee shops were collected, which included name, address, latitude and longitude values.</a:t>
            </a:r>
          </a:p>
          <a:p>
            <a:r>
              <a:rPr lang="en-US"/>
              <a:t>Maps were plotted along with hotel, restaurant and coffee shop locations on them</a:t>
            </a:r>
          </a:p>
          <a:p>
            <a:r>
              <a:rPr lang="en-US"/>
              <a:t>These list of data's and maps for each venue will be provided to the tourists prior to their trips so that they can get prepared</a:t>
            </a:r>
          </a:p>
          <a:p>
            <a:pPr marL="0" indent="0">
              <a:buNone/>
            </a:pPr>
            <a:endParaRPr lang="en-US"/>
          </a:p>
          <a:p>
            <a:endParaRPr lang="en-US"/>
          </a:p>
          <a:p>
            <a:endParaRPr lang="en-US"/>
          </a:p>
        </p:txBody>
      </p:sp>
    </p:spTree>
    <p:extLst>
      <p:ext uri="{BB962C8B-B14F-4D97-AF65-F5344CB8AC3E}">
        <p14:creationId xmlns:p14="http://schemas.microsoft.com/office/powerpoint/2010/main" val="116236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648929" y="341641"/>
            <a:ext cx="3730752" cy="1693776"/>
          </a:xfrm>
        </p:spPr>
        <p:txBody>
          <a:bodyPr>
            <a:normAutofit/>
          </a:bodyPr>
          <a:lstStyle/>
          <a:p>
            <a:r>
              <a:rPr lang="en-US" sz="3600" b="1"/>
              <a:t>Results – Hotels Data</a:t>
            </a:r>
          </a:p>
        </p:txBody>
      </p:sp>
      <p:sp>
        <p:nvSpPr>
          <p:cNvPr id="3" name="Content Placeholder 2">
            <a:extLst>
              <a:ext uri="{FF2B5EF4-FFF2-40B4-BE49-F238E27FC236}">
                <a16:creationId xmlns:a16="http://schemas.microsoft.com/office/drawing/2014/main" id="{C9FE5BBC-FB8C-4240-ADE2-BB013FA33924}"/>
              </a:ext>
            </a:extLst>
          </p:cNvPr>
          <p:cNvSpPr>
            <a:spLocks noGrp="1"/>
          </p:cNvSpPr>
          <p:nvPr>
            <p:ph idx="1"/>
          </p:nvPr>
        </p:nvSpPr>
        <p:spPr>
          <a:xfrm>
            <a:off x="4864100" y="341641"/>
            <a:ext cx="6675627" cy="1690359"/>
          </a:xfrm>
        </p:spPr>
        <p:txBody>
          <a:bodyPr anchor="ctr">
            <a:normAutofit/>
          </a:bodyPr>
          <a:lstStyle/>
          <a:p>
            <a:r>
              <a:rPr lang="en-US" sz="2000"/>
              <a:t>Here is the example of a list of hotels that were collected from FourSquared API</a:t>
            </a:r>
          </a:p>
          <a:p>
            <a:endParaRPr lang="en-US" sz="2000"/>
          </a:p>
        </p:txBody>
      </p:sp>
      <p:sp>
        <p:nvSpPr>
          <p:cNvPr id="10" name="Rectangle 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36855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263370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5F7F6A-5838-4EA4-8BD7-2929FFCD7D19}"/>
              </a:ext>
            </a:extLst>
          </p:cNvPr>
          <p:cNvPicPr/>
          <p:nvPr/>
        </p:nvPicPr>
        <p:blipFill rotWithShape="1">
          <a:blip r:embed="rId2"/>
          <a:srcRect l="18095" r="1" b="1"/>
          <a:stretch/>
        </p:blipFill>
        <p:spPr>
          <a:xfrm>
            <a:off x="2184401" y="2742910"/>
            <a:ext cx="7823199" cy="3343043"/>
          </a:xfrm>
          <a:prstGeom prst="rect">
            <a:avLst/>
          </a:prstGeom>
        </p:spPr>
      </p:pic>
    </p:spTree>
    <p:extLst>
      <p:ext uri="{BB962C8B-B14F-4D97-AF65-F5344CB8AC3E}">
        <p14:creationId xmlns:p14="http://schemas.microsoft.com/office/powerpoint/2010/main" val="262171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743</Words>
  <Application>Microsoft Office PowerPoint</Application>
  <PresentationFormat>Widescreen</PresentationFormat>
  <Paragraphs>58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 Applied Data Science Capstone Final Project  Battle of the Neighborhoods    Exploring New York City</vt:lpstr>
      <vt:lpstr>New York City</vt:lpstr>
      <vt:lpstr>Business Problem</vt:lpstr>
      <vt:lpstr>Data</vt:lpstr>
      <vt:lpstr>Methodology</vt:lpstr>
      <vt:lpstr>Exploring Manhattan Borough</vt:lpstr>
      <vt:lpstr>Exploring Manhattan Borough – Cont.</vt:lpstr>
      <vt:lpstr>Results</vt:lpstr>
      <vt:lpstr>Results – Hotels Data</vt:lpstr>
      <vt:lpstr>Results – Hotels Map</vt:lpstr>
      <vt:lpstr>Results – Restaurants Data</vt:lpstr>
      <vt:lpstr>Results – Restaurants Map</vt:lpstr>
      <vt:lpstr>Results – Coffee Shops Data</vt:lpstr>
      <vt:lpstr>Results – Coffee Shops Map</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Applied Data Science Capstone Final Project  Battle of the Neighborhoods    Exploring New York City</dc:title>
  <dc:creator>Tran, Dawn (Nokia - US/Murray Hill)</dc:creator>
  <cp:lastModifiedBy>Tran, Dawn (Nokia - US/Murray Hill)</cp:lastModifiedBy>
  <cp:revision>2</cp:revision>
  <dcterms:created xsi:type="dcterms:W3CDTF">2020-12-07T05:51:56Z</dcterms:created>
  <dcterms:modified xsi:type="dcterms:W3CDTF">2020-12-07T06:03:37Z</dcterms:modified>
</cp:coreProperties>
</file>